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6" r:id="rId20"/>
  </p:sldIdLst>
  <p:sldSz cx="14630400" cy="8229600"/>
  <p:notesSz cx="8229600" cy="14630400"/>
  <p:embeddedFontLst>
    <p:embeddedFont>
      <p:font typeface="Inter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08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0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81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dash gaze and also model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sv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s://github.com/ThrupthiAnn/DashGaz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hyperlink" Target="https://dhavalpatel2101992.wordpress.com/author/dhavalpatel2101992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6778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DEVision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360461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 Gaze Estimation 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132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Beating Expensive Eye-Trackers with a Standard Dashcam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31331"/>
            <a:ext cx="7556421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Ashirwad Sinha, Aniket Singh, Akanksha Jha, Namisha </a:t>
            </a:r>
            <a:endParaRPr lang="en-US" sz="14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Guide: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Dr. Raghav B. Venkataramaiyer </a:t>
            </a:r>
            <a:endParaRPr lang="en-US" sz="14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Department: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MCA(CSED), TIET </a:t>
            </a:r>
            <a:endParaRPr lang="en-US" sz="14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 Year: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2024-2026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440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Results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708666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DEVision model underwent rigorous testing to validate its performance and accuracy in predicting driver gaze, yielding promising quantitative results.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220635"/>
            <a:ext cx="311193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0.047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1086803" y="2942868"/>
            <a:ext cx="252579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Normalized Location Error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286125"/>
            <a:ext cx="3111937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Normalized Location Error (NLE) is the distance between predicted and ground-truth locations, normalized by image size to make the error scale-independent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4104084" y="2220635"/>
            <a:ext cx="311193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15.17</a:t>
            </a:r>
            <a:endParaRPr lang="en-US" sz="4100" dirty="0"/>
          </a:p>
        </p:txBody>
      </p:sp>
      <p:sp>
        <p:nvSpPr>
          <p:cNvPr id="8" name="Text 6"/>
          <p:cNvSpPr/>
          <p:nvPr/>
        </p:nvSpPr>
        <p:spPr>
          <a:xfrm>
            <a:off x="4667726" y="294286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Gaze Angle 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104084" y="3286125"/>
            <a:ext cx="311193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the average squared error for the angular deviation of the predicted gaze vector, critical for 3D accuracy.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414379" y="2220635"/>
            <a:ext cx="311193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91.07 px</a:t>
            </a:r>
            <a:endParaRPr lang="en-US" sz="4100" dirty="0"/>
          </a:p>
        </p:txBody>
      </p:sp>
      <p:sp>
        <p:nvSpPr>
          <p:cNvPr id="11" name="Text 9"/>
          <p:cNvSpPr/>
          <p:nvPr/>
        </p:nvSpPr>
        <p:spPr>
          <a:xfrm>
            <a:off x="7978021" y="294286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Location Error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414379" y="3286125"/>
            <a:ext cx="311193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 Error is the distance between the predicted location and the ground-truth location, usually measured in pixels.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10724674" y="2220635"/>
            <a:ext cx="311193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3.93°</a:t>
            </a:r>
            <a:endParaRPr lang="en-US" sz="4100" dirty="0"/>
          </a:p>
        </p:txBody>
      </p:sp>
      <p:sp>
        <p:nvSpPr>
          <p:cNvPr id="14" name="Text 12"/>
          <p:cNvSpPr/>
          <p:nvPr/>
        </p:nvSpPr>
        <p:spPr>
          <a:xfrm>
            <a:off x="11288316" y="294286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Angular Error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0724674" y="3286125"/>
            <a:ext cx="3111937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crucial metric, expressed in degrees, demonstrates DEVision's competitive accuracy, comparable to dedicated hardware trackers.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793790" y="4481036"/>
            <a:ext cx="13042821" cy="2774156"/>
          </a:xfrm>
          <a:prstGeom prst="roundRect">
            <a:avLst>
              <a:gd name="adj" fmla="val 24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01410" y="4488656"/>
            <a:ext cx="13027581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801529" y="4488656"/>
            <a:ext cx="3957757" cy="459819"/>
          </a:xfrm>
          <a:prstGeom prst="roundRect">
            <a:avLst>
              <a:gd name="adj" fmla="val 14503"/>
            </a:avLst>
          </a:prstGeom>
          <a:solidFill>
            <a:srgbClr val="CCCCCC"/>
          </a:solidFill>
          <a:ln/>
        </p:spPr>
      </p:sp>
      <p:sp>
        <p:nvSpPr>
          <p:cNvPr id="19" name="Text 17"/>
          <p:cNvSpPr/>
          <p:nvPr/>
        </p:nvSpPr>
        <p:spPr>
          <a:xfrm>
            <a:off x="960239" y="4591526"/>
            <a:ext cx="363652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4759285" y="4488656"/>
            <a:ext cx="4534853" cy="459819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21" name="Text 19"/>
          <p:cNvSpPr/>
          <p:nvPr/>
        </p:nvSpPr>
        <p:spPr>
          <a:xfrm>
            <a:off x="4921806" y="4591526"/>
            <a:ext cx="42098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 Error (px)</a:t>
            </a:r>
            <a:endParaRPr lang="en-US" sz="1250" dirty="0"/>
          </a:p>
        </p:txBody>
      </p:sp>
      <p:sp>
        <p:nvSpPr>
          <p:cNvPr id="22" name="Shape 20"/>
          <p:cNvSpPr/>
          <p:nvPr/>
        </p:nvSpPr>
        <p:spPr>
          <a:xfrm>
            <a:off x="9294138" y="4488656"/>
            <a:ext cx="4534853" cy="459819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23" name="Text 21"/>
          <p:cNvSpPr/>
          <p:nvPr/>
        </p:nvSpPr>
        <p:spPr>
          <a:xfrm>
            <a:off x="9456658" y="4591526"/>
            <a:ext cx="421362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Angular Error (°)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801410" y="4948476"/>
            <a:ext cx="13027581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801529" y="4948476"/>
            <a:ext cx="3957757" cy="459819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26" name="Text 24"/>
          <p:cNvSpPr/>
          <p:nvPr/>
        </p:nvSpPr>
        <p:spPr>
          <a:xfrm>
            <a:off x="960239" y="5051346"/>
            <a:ext cx="363652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Gaze360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4921806" y="5051346"/>
            <a:ext cx="42098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N/A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9456658" y="5051346"/>
            <a:ext cx="421362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36.44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801410" y="5408295"/>
            <a:ext cx="13027581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01529" y="5408295"/>
            <a:ext cx="3957757" cy="459819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31" name="Text 29"/>
          <p:cNvSpPr/>
          <p:nvPr/>
        </p:nvSpPr>
        <p:spPr>
          <a:xfrm>
            <a:off x="960239" y="5511165"/>
            <a:ext cx="363652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ETH-XGaze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4921806" y="5511165"/>
            <a:ext cx="42098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N/A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9456658" y="5511165"/>
            <a:ext cx="421362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37.77</a:t>
            </a:r>
            <a:endParaRPr lang="en-US" sz="1250" dirty="0"/>
          </a:p>
        </p:txBody>
      </p:sp>
      <p:sp>
        <p:nvSpPr>
          <p:cNvPr id="34" name="Shape 32"/>
          <p:cNvSpPr/>
          <p:nvPr/>
        </p:nvSpPr>
        <p:spPr>
          <a:xfrm>
            <a:off x="801410" y="5868114"/>
            <a:ext cx="13027581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801529" y="5868114"/>
            <a:ext cx="3957757" cy="459819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36" name="Text 34"/>
          <p:cNvSpPr/>
          <p:nvPr/>
        </p:nvSpPr>
        <p:spPr>
          <a:xfrm>
            <a:off x="960239" y="5970984"/>
            <a:ext cx="363652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I-DGaze</a:t>
            </a:r>
            <a:endParaRPr lang="en-US" sz="1250" dirty="0"/>
          </a:p>
        </p:txBody>
      </p:sp>
      <p:sp>
        <p:nvSpPr>
          <p:cNvPr id="37" name="Text 35"/>
          <p:cNvSpPr/>
          <p:nvPr/>
        </p:nvSpPr>
        <p:spPr>
          <a:xfrm>
            <a:off x="4921806" y="5970984"/>
            <a:ext cx="42098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669.93 px</a:t>
            </a:r>
            <a:endParaRPr lang="en-US" sz="1250" dirty="0"/>
          </a:p>
        </p:txBody>
      </p:sp>
      <p:sp>
        <p:nvSpPr>
          <p:cNvPr id="38" name="Text 36"/>
          <p:cNvSpPr/>
          <p:nvPr/>
        </p:nvSpPr>
        <p:spPr>
          <a:xfrm>
            <a:off x="9456658" y="5970984"/>
            <a:ext cx="421362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N/A</a:t>
            </a:r>
            <a:endParaRPr lang="en-US" sz="1250" dirty="0"/>
          </a:p>
        </p:txBody>
      </p:sp>
      <p:sp>
        <p:nvSpPr>
          <p:cNvPr id="39" name="Shape 37"/>
          <p:cNvSpPr/>
          <p:nvPr/>
        </p:nvSpPr>
        <p:spPr>
          <a:xfrm>
            <a:off x="801410" y="6327934"/>
            <a:ext cx="13027581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801529" y="6327934"/>
            <a:ext cx="3957757" cy="459819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41" name="Text 39"/>
          <p:cNvSpPr/>
          <p:nvPr/>
        </p:nvSpPr>
        <p:spPr>
          <a:xfrm>
            <a:off x="960239" y="6430804"/>
            <a:ext cx="363652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DashGazeNet</a:t>
            </a:r>
            <a:endParaRPr lang="en-US" sz="1250" dirty="0"/>
          </a:p>
        </p:txBody>
      </p:sp>
      <p:sp>
        <p:nvSpPr>
          <p:cNvPr id="42" name="Text 40"/>
          <p:cNvSpPr/>
          <p:nvPr/>
        </p:nvSpPr>
        <p:spPr>
          <a:xfrm>
            <a:off x="4921806" y="6430804"/>
            <a:ext cx="42098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225.06 px</a:t>
            </a:r>
            <a:endParaRPr lang="en-US" sz="1250" dirty="0"/>
          </a:p>
        </p:txBody>
      </p:sp>
      <p:sp>
        <p:nvSpPr>
          <p:cNvPr id="43" name="Text 41"/>
          <p:cNvSpPr/>
          <p:nvPr/>
        </p:nvSpPr>
        <p:spPr>
          <a:xfrm>
            <a:off x="9456658" y="6430804"/>
            <a:ext cx="421362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8.48</a:t>
            </a:r>
            <a:endParaRPr lang="en-US" sz="1250" dirty="0"/>
          </a:p>
        </p:txBody>
      </p:sp>
      <p:sp>
        <p:nvSpPr>
          <p:cNvPr id="44" name="Shape 42"/>
          <p:cNvSpPr/>
          <p:nvPr/>
        </p:nvSpPr>
        <p:spPr>
          <a:xfrm>
            <a:off x="801410" y="6787753"/>
            <a:ext cx="13027581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801529" y="6787753"/>
            <a:ext cx="3957757" cy="459819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46" name="Text 44"/>
          <p:cNvSpPr/>
          <p:nvPr/>
        </p:nvSpPr>
        <p:spPr>
          <a:xfrm>
            <a:off x="960239" y="6890623"/>
            <a:ext cx="363652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DEVision</a:t>
            </a:r>
            <a:endParaRPr lang="en-US" sz="1250" dirty="0"/>
          </a:p>
        </p:txBody>
      </p:sp>
      <p:sp>
        <p:nvSpPr>
          <p:cNvPr id="47" name="Text 45"/>
          <p:cNvSpPr/>
          <p:nvPr/>
        </p:nvSpPr>
        <p:spPr>
          <a:xfrm>
            <a:off x="4921806" y="6890623"/>
            <a:ext cx="42098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91.07</a:t>
            </a:r>
            <a:endParaRPr lang="en-US" sz="1250" dirty="0"/>
          </a:p>
        </p:txBody>
      </p:sp>
      <p:sp>
        <p:nvSpPr>
          <p:cNvPr id="48" name="Text 46"/>
          <p:cNvSpPr/>
          <p:nvPr/>
        </p:nvSpPr>
        <p:spPr>
          <a:xfrm>
            <a:off x="9456658" y="6890623"/>
            <a:ext cx="421362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3.93</a:t>
            </a:r>
            <a:endParaRPr lang="en-US" sz="125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CB06774-F034-CDEC-330A-E73712E7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754" y="7433785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1757"/>
            <a:ext cx="640973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&amp; Testing Graphs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767959"/>
            <a:ext cx="13042821" cy="5739765"/>
          </a:xfrm>
          <a:prstGeom prst="roundRect">
            <a:avLst>
              <a:gd name="adj" fmla="val 14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775579"/>
            <a:ext cx="13027581" cy="30687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49" y="1905595"/>
            <a:ext cx="3288983" cy="23595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5483" y="4387572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79" y="1905595"/>
            <a:ext cx="3266242" cy="2329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3083" y="4357211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801410" y="4844296"/>
            <a:ext cx="13027581" cy="2655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801410" y="4844296"/>
            <a:ext cx="6513790" cy="265580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175" y="4974312"/>
            <a:ext cx="3402330" cy="2395776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315200" y="4844296"/>
            <a:ext cx="6513790" cy="265580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853" y="4974312"/>
            <a:ext cx="3300293" cy="2326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EA51DB-D863-65F2-8A06-7CE06D31B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7121" y="7512437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58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Qualitative Results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59988"/>
            <a:ext cx="6244709" cy="375844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759988"/>
            <a:ext cx="6244709" cy="3679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575E65-86BF-9202-E127-9EA948CF5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959" y="7474798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4753"/>
            <a:ext cx="9133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Qualitative Testing - Failure Case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71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20365"/>
            <a:ext cx="6244114" cy="35671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920365"/>
            <a:ext cx="6244114" cy="36023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67778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F8005-E3E9-82E7-401E-51F53E65D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0678" y="7558982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735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46315"/>
            <a:ext cx="5299710" cy="29677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56478"/>
            <a:ext cx="380499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Sunglasses Occlusion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93790" y="5775841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relies on visible eye features, and performance degrades when drivers wear sunglasses that occlude eye and pupil information.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710" y="1946315"/>
            <a:ext cx="5931932" cy="29288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5710" y="5117544"/>
            <a:ext cx="5156835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Night-Time Driving Conditions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7585710" y="5736908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is trained on well-lit images and does not generalize effectively to low-light or night-time driving scenarios due to insufficient visual information.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93790" y="7246501"/>
            <a:ext cx="13042821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Courtesy-Pond5,  Image Courtesy- ShutterStock</a:t>
            </a:r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9D6CF-BE48-C658-3DCC-9FC083538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754" y="7522250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3313"/>
            <a:ext cx="442555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Improvements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750100"/>
            <a:ext cx="321968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Large-Scale Dataset Training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2185868"/>
            <a:ext cx="40703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the model on a larger and more diverse dataset will improve robustness, generalization, and performance across different drivers and environments.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286851" y="1750100"/>
            <a:ext cx="310145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Night-Time Driving Support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286851" y="2185868"/>
            <a:ext cx="4070390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Extending the model with night-driving data and infrared or low-light imaging techniques will enable reliable gaze estimation in dark conditions.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9779913" y="1750100"/>
            <a:ext cx="373380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Real-World Deployment &amp; Testing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779913" y="2185868"/>
            <a:ext cx="40703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Deploying the system in real vehicles and validating it through real-world driving tests will ensure reliability, scalability, and practical usability.</a:t>
            </a:r>
            <a:endParaRPr lang="en-US" sz="13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10238"/>
            <a:ext cx="3052763" cy="228659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3790" y="6288167"/>
            <a:ext cx="407039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51" y="3810238"/>
            <a:ext cx="3052763" cy="260044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86851" y="6602016"/>
            <a:ext cx="407039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913" y="3810238"/>
            <a:ext cx="3053715" cy="20320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79913" y="6033611"/>
            <a:ext cx="40716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793790" y="7218521"/>
            <a:ext cx="13042821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Courtesy-iStock photo, Image Courtesy-Test Scenario, Image Courtesy-Prodovana</a:t>
            </a:r>
            <a:endParaRPr lang="en-US" sz="10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70DE9C-5114-AE75-9733-8DBCEE76B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2754" y="7490698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020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1614249"/>
            <a:ext cx="755642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DEVision's advanced gaze estimation capabilities unlock a wide range of critical applications, from enhancing driver safety to revolutionizing human-computer interaction in various industries.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2823924"/>
            <a:ext cx="7556421" cy="2334458"/>
          </a:xfrm>
          <a:prstGeom prst="roundRect">
            <a:avLst>
              <a:gd name="adj" fmla="val 3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005483" y="3035618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837" y="3203972"/>
            <a:ext cx="275511" cy="2755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5483" y="385202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Automotive ADAS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005483" y="4293275"/>
            <a:ext cx="713303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with Advanced Driver-Assistance Systems for more responsive and context-aware safety features.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93790" y="5387935"/>
            <a:ext cx="7556421" cy="2171462"/>
          </a:xfrm>
          <a:prstGeom prst="roundRect">
            <a:avLst>
              <a:gd name="adj" fmla="val 39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01410" y="5395555"/>
            <a:ext cx="3770590" cy="2156222"/>
          </a:xfrm>
          <a:prstGeom prst="roundRect">
            <a:avLst>
              <a:gd name="adj" fmla="val 3976"/>
            </a:avLst>
          </a:prstGeom>
          <a:solidFill>
            <a:srgbClr val="DADBF1"/>
          </a:solidFill>
          <a:ln/>
        </p:spPr>
      </p:sp>
      <p:sp>
        <p:nvSpPr>
          <p:cNvPr id="12" name="Text 8"/>
          <p:cNvSpPr/>
          <p:nvPr/>
        </p:nvSpPr>
        <p:spPr>
          <a:xfrm>
            <a:off x="1005483" y="5599628"/>
            <a:ext cx="332815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Driver Monitoring Systems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005483" y="6040874"/>
            <a:ext cx="3362444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assesses driver vigilance and behavior to prevent accidents and improve road safety.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572000" y="5395555"/>
            <a:ext cx="3770590" cy="2156222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5" name="Shape 11"/>
          <p:cNvSpPr/>
          <p:nvPr/>
        </p:nvSpPr>
        <p:spPr>
          <a:xfrm>
            <a:off x="4572000" y="5395555"/>
            <a:ext cx="22860" cy="2156222"/>
          </a:xfrm>
          <a:prstGeom prst="roundRect">
            <a:avLst>
              <a:gd name="adj" fmla="val 375070"/>
            </a:avLst>
          </a:prstGeom>
          <a:solidFill>
            <a:srgbClr val="C0C1D7"/>
          </a:solidFill>
          <a:ln/>
        </p:spPr>
      </p:sp>
      <p:sp>
        <p:nvSpPr>
          <p:cNvPr id="16" name="Text 12"/>
          <p:cNvSpPr/>
          <p:nvPr/>
        </p:nvSpPr>
        <p:spPr>
          <a:xfrm>
            <a:off x="4776073" y="559962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Attention Analytics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4776073" y="6040874"/>
            <a:ext cx="3362444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insights into user engagement and focus, valuable for marketing, user experience design, and cognitive studies.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75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2995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80423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multi-modal deep learning–based gaze estimation system was successfully designed using face images, eye images, and facial landmarks.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2995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56884" y="3380423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proposed architecture effectively fuses CNN, MLP, and pretrained ResNet-18 features to jointly predict gaze angle and gaze location.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5773222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demonstrates stable training and reliable performance under normal driving conditions through efficient preprocessing and optimization strategies.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56884" y="5773222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limitations under sunglasses occlusion and night-time conditions, the system establishes a strong foundation for real-world driver monitoring applications.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0465C2-EB40-C1CD-D6CE-9AFE99DDB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2754" y="7558982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time and attention today.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5687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References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679734"/>
            <a:ext cx="755642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work on DEVision builds upon a foundation of seminal research in gaze estimation and deep learning. The following key papers and tools were instrumental in our development and comparative analysis: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80190" y="2889409"/>
            <a:ext cx="755642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GazeCapture: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"GazeCapture: Learning to Estimate Gaze from a Million Labeled Images" by Krafka et al. (2016) - Foundation for large-scale gaze dataset creation.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80190" y="3940969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MPIIGaze: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"MPIIGaze: Real-World Gaze Estimation in Everyday Settings" by Zhang et al. (2017) - Key dataset for real-world gaze tracking.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80190" y="4665821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DashGazeNet: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(Internal Project Reference) - A prior gaze estimation model that DEVision significantly improves upon.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80190" y="5390674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RT-GENE: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"RT-GENE: Real-time Gaze Estimation in the Wild" by Funes et al. (2019) - Influenced real-time performance considerations.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80190" y="6115526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PyTorch Lightning: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"PyTorch Lightning" by Falcon et al. (2019) - The high-performance deep learning framework utilized for efficient model training.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80190" y="6840379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ResNet18: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"Deep Residual Learning for Image Recognition" by He et al. (2016) - The backbone architecture for our lightweight model.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355" y="783908"/>
            <a:ext cx="5313283" cy="664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428661" y="1766768"/>
            <a:ext cx="22860" cy="5167789"/>
          </a:xfrm>
          <a:prstGeom prst="roundRect">
            <a:avLst>
              <a:gd name="adj" fmla="val 390484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405801" y="1994416"/>
            <a:ext cx="425053" cy="22860"/>
          </a:xfrm>
          <a:prstGeom prst="roundRect">
            <a:avLst>
              <a:gd name="adj" fmla="val 390484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349008" y="1926193"/>
            <a:ext cx="159306" cy="159306"/>
          </a:xfrm>
          <a:prstGeom prst="roundRect">
            <a:avLst>
              <a:gd name="adj" fmla="val 286995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7278886" y="1839754"/>
            <a:ext cx="3641765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Road Safety Concern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278886" y="2299216"/>
            <a:ext cx="6568559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 distraction is a leading cause of road accidents worldwide, resulting in significant casualties and economic losses.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405801" y="3632002"/>
            <a:ext cx="425053" cy="22860"/>
          </a:xfrm>
          <a:prstGeom prst="roundRect">
            <a:avLst>
              <a:gd name="adj" fmla="val 390484"/>
            </a:avLst>
          </a:prstGeom>
          <a:solidFill>
            <a:srgbClr val="C0C1D7"/>
          </a:solidFill>
          <a:ln/>
        </p:spPr>
      </p:sp>
      <p:sp>
        <p:nvSpPr>
          <p:cNvPr id="10" name="Shape 7"/>
          <p:cNvSpPr/>
          <p:nvPr/>
        </p:nvSpPr>
        <p:spPr>
          <a:xfrm>
            <a:off x="6349008" y="3563779"/>
            <a:ext cx="159306" cy="159306"/>
          </a:xfrm>
          <a:prstGeom prst="roundRect">
            <a:avLst>
              <a:gd name="adj" fmla="val 286995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7278886" y="3477339"/>
            <a:ext cx="318158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Costly Current Solutions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278886" y="3936802"/>
            <a:ext cx="6568559" cy="1020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driver gaze estimation systems rely on expensive, specialized IR eye trackers, limiting their widespread adoption in commercial vehicles.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405801" y="5609630"/>
            <a:ext cx="425053" cy="22860"/>
          </a:xfrm>
          <a:prstGeom prst="roundRect">
            <a:avLst>
              <a:gd name="adj" fmla="val 390484"/>
            </a:avLst>
          </a:prstGeom>
          <a:solidFill>
            <a:srgbClr val="C0C1D7"/>
          </a:solidFill>
          <a:ln/>
        </p:spPr>
      </p:sp>
      <p:sp>
        <p:nvSpPr>
          <p:cNvPr id="14" name="Shape 11"/>
          <p:cNvSpPr/>
          <p:nvPr/>
        </p:nvSpPr>
        <p:spPr>
          <a:xfrm>
            <a:off x="6349008" y="5541407"/>
            <a:ext cx="159306" cy="159306"/>
          </a:xfrm>
          <a:prstGeom prst="roundRect">
            <a:avLst>
              <a:gd name="adj" fmla="val 286995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7278886" y="5454968"/>
            <a:ext cx="319539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Technical Challenge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7278886" y="5914430"/>
            <a:ext cx="6568559" cy="1020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Achieving high accuracy in gaze prediction using only a standard, low-cost webcam presents a significant technical hurdle for mass deployment.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269355" y="7173635"/>
            <a:ext cx="7578090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Courtesy - Times of India</a:t>
            </a:r>
            <a:endParaRPr lang="en-US" sz="13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B99399-B162-AF2A-4966-4F4A3BB9E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754" y="7465042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51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1393388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aims to achieve both immediate technical and functional milestones, while also setting the stage for significant long-term impact in driver safety.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793790" y="2085975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Primary Objectives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93790" y="2583418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outperform existing webcam-based gaze estimation models in prediction accuracy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93790" y="2870716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achieve this through the design and evaluation of an improved learning methodology under controlled experimental settings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93790" y="3508058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93790" y="3964900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Broader Objective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93790" y="4462343"/>
            <a:ext cx="7556421" cy="1454110"/>
          </a:xfrm>
          <a:prstGeom prst="roundRect">
            <a:avLst>
              <a:gd name="adj" fmla="val 425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948809" y="4617363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372" y="4738926"/>
            <a:ext cx="198953" cy="19895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48809" y="5206960"/>
            <a:ext cx="255817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Enable Low-Cost Monitoring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948809" y="5525691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Democratize advanced driver monitoring systems by utilizing affordable, standard webcams.</a:t>
            </a:r>
            <a:endParaRPr lang="en-US" sz="1150" dirty="0"/>
          </a:p>
        </p:txBody>
      </p:sp>
      <p:sp>
        <p:nvSpPr>
          <p:cNvPr id="15" name="Shape 11"/>
          <p:cNvSpPr/>
          <p:nvPr/>
        </p:nvSpPr>
        <p:spPr>
          <a:xfrm>
            <a:off x="793790" y="6063853"/>
            <a:ext cx="7556421" cy="1454110"/>
          </a:xfrm>
          <a:prstGeom prst="roundRect">
            <a:avLst>
              <a:gd name="adj" fmla="val 425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48809" y="6218873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950BC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372" y="6340435"/>
            <a:ext cx="198953" cy="19895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48809" y="6808470"/>
            <a:ext cx="261032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Replace Expensive Hardware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948809" y="7127200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a viable, software-centric alternative to proprietary, specialized IR eye-tracking hardware.</a:t>
            </a: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325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Literature Survey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17815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research builds upon a rich history of gaze estimation techniques, evolving from early geometric models to sophisticated deep learning architectures.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0436" y="2762488"/>
            <a:ext cx="4306253" cy="3152537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857250" y="2966561"/>
            <a:ext cx="38526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Model-Based Geometric Approaches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57250" y="3896439"/>
            <a:ext cx="385262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methods estimated gaze by analyzing eye and head geometry, often requiring strict calibration procedures. Examples include head-pose–based gaze models.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71003" y="2762488"/>
            <a:ext cx="4304824" cy="3152537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5397818" y="2966561"/>
            <a:ext cx="3851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Feature-Based Machine Learning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97818" y="3533537"/>
            <a:ext cx="385119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approach relied on hand-crafted features like HOG and LBP, combined with classical classifiers such as SVMs and Random Forests for gaze estimation.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710142" y="2762488"/>
            <a:ext cx="4304824" cy="3152537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9936956" y="2966561"/>
            <a:ext cx="3851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CNN-Based Gaze Estimation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936956" y="3533537"/>
            <a:ext cx="385119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advent of deep Convolutional Neural Networks enabled end-to-end appearance-based learning, significantly improving robustness and accuracy in diverse environments.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6170176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514267"/>
            <a:ext cx="283488" cy="22681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530906" y="6453664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Limitation Identified: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Existing methods often struggle with high costs, dependency on calibration, and poor generalization to real-world driving scenarios.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57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464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DEVision model is trained and evaluated using a comprehensive driver gaze dataset, carefully curated to represent a wide array of real-world driving scenarios. This includes significant variations in lighting conditions, diverse head poses, and various driver behaviors, ensuring the model's robustness and applicability.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73517"/>
            <a:ext cx="459319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Annotations &amp; Features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365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Annotations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4692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Gaze angles (Yaw, Pitch)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8912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Gaze location coordinates (X, Y)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365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4946928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Cropped face images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389126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Eye region isolations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831324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Facial landmarks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6273522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Head pose information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496" y="4394121"/>
            <a:ext cx="3978116" cy="139481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9873496" y="604408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9708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Repository: </a:t>
            </a: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https://github.com/ThrupthiAnn/DashGaze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F058B-2AD4-ECDF-8FBB-4019E780D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754" y="7449978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800"/>
            <a:ext cx="566225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Preprocessing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646867" y="1629847"/>
            <a:ext cx="3181112" cy="5422940"/>
          </a:xfrm>
          <a:prstGeom prst="roundRect">
            <a:avLst>
              <a:gd name="adj" fmla="val 4621"/>
            </a:avLst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40" y="1859399"/>
            <a:ext cx="2495669" cy="22459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0940" y="43349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Loading: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50940" y="4857869"/>
            <a:ext cx="277296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 gaze images from HDF5 and labels from CSV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0940" y="5694997"/>
            <a:ext cx="277296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39672" y="1629847"/>
            <a:ext cx="3181112" cy="5422940"/>
          </a:xfrm>
          <a:prstGeom prst="roundRect">
            <a:avLst>
              <a:gd name="adj" fmla="val 4621"/>
            </a:avLst>
          </a:prstGeom>
          <a:solidFill>
            <a:srgbClr val="FFFFFF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745" y="1859399"/>
            <a:ext cx="2495669" cy="182189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43745" y="391084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Splitting: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4243745" y="4433768"/>
            <a:ext cx="277296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 data into train, validation, and test sets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243745" y="5270897"/>
            <a:ext cx="277296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243745" y="5781318"/>
            <a:ext cx="277296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432477" y="1629847"/>
            <a:ext cx="3181112" cy="5422940"/>
          </a:xfrm>
          <a:prstGeom prst="roundRect">
            <a:avLst>
              <a:gd name="adj" fmla="val 4621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550" y="1859399"/>
            <a:ext cx="2495669" cy="192952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36550" y="40184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Augmentation: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7636550" y="4541401"/>
            <a:ext cx="277296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ColorJitter and RandomResizedCrop during training.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636550" y="5705237"/>
            <a:ext cx="277296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CHW images, normalize, and tensorize it.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7636550" y="6542365"/>
            <a:ext cx="277296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10825282" y="1629847"/>
            <a:ext cx="3181112" cy="5422940"/>
          </a:xfrm>
          <a:prstGeom prst="roundRect">
            <a:avLst>
              <a:gd name="adj" fmla="val 4621"/>
            </a:avLst>
          </a:prstGeom>
          <a:solidFill>
            <a:srgbClr val="FFFFFF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9355" y="1859399"/>
            <a:ext cx="2495669" cy="230278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1029355" y="439173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DataLoaders: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1029355" y="4914662"/>
            <a:ext cx="277296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batched, shuffled, and parallel loading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793790" y="7282339"/>
            <a:ext cx="13042821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Courtesy-KodeKloud Notes,    Image Courtesy-</a:t>
            </a:r>
            <a:r>
              <a:rPr lang="en-US" sz="1250" b="1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dhavalpatel2101992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Image Courtesy-Analytic Vidya Image Courtesy-Pytorch</a:t>
            </a:r>
            <a:endParaRPr lang="en-US" sz="12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4DEB239-3A09-D881-A77C-1CDC3E510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8959" y="7472480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372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Architecture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17132"/>
            <a:ext cx="295489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046" y="1862971"/>
            <a:ext cx="5523190" cy="54475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96719" y="1817132"/>
            <a:ext cx="295489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9B9DB7-6332-B2E2-8A97-587C96B12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754" y="7558982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23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912852" y="1635085"/>
            <a:ext cx="22860" cy="5100876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889992" y="1802249"/>
            <a:ext cx="31754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853321" y="1754148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547932" y="168961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Loss Function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547932" y="2096333"/>
            <a:ext cx="557367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Squared Error for regression problem.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889992" y="2835116"/>
            <a:ext cx="31754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9" name="Shape 7"/>
          <p:cNvSpPr/>
          <p:nvPr/>
        </p:nvSpPr>
        <p:spPr>
          <a:xfrm>
            <a:off x="853321" y="2787015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547932" y="27224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Optimizer &amp; LR Rate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547932" y="3129201"/>
            <a:ext cx="557367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Adam Optimizer is used at 1e-4 LR rate.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889992" y="3867983"/>
            <a:ext cx="31754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13" name="Shape 11"/>
          <p:cNvSpPr/>
          <p:nvPr/>
        </p:nvSpPr>
        <p:spPr>
          <a:xfrm>
            <a:off x="853321" y="3819882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547932" y="375535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LR Scheduler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547932" y="4162068"/>
            <a:ext cx="557367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ReduceLROnPlateau  is used on LR rate.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889992" y="4900851"/>
            <a:ext cx="31754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17" name="Shape 15"/>
          <p:cNvSpPr/>
          <p:nvPr/>
        </p:nvSpPr>
        <p:spPr>
          <a:xfrm>
            <a:off x="853321" y="4852749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547932" y="478821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Epochs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547932" y="5194935"/>
            <a:ext cx="557367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Runs for 50 epochs.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889992" y="5933718"/>
            <a:ext cx="31754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21" name="Shape 19"/>
          <p:cNvSpPr/>
          <p:nvPr/>
        </p:nvSpPr>
        <p:spPr>
          <a:xfrm>
            <a:off x="853321" y="5885617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1547932" y="5821085"/>
            <a:ext cx="211574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Optimization Strategy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547932" y="6227802"/>
            <a:ext cx="557367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through Hyperparameter Tuning, early stopping, and pretrained backbones.</a:t>
            </a:r>
            <a:endParaRPr lang="en-US" sz="12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16" y="1635085"/>
            <a:ext cx="4370784" cy="2039660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7516416" y="3853339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Courtesy - Premio Inc</a:t>
            </a:r>
            <a:endParaRPr lang="en-US" sz="1250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16" y="4286012"/>
            <a:ext cx="4429363" cy="2645807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7516416" y="7110413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Courtesy - Applied Roots</a:t>
            </a:r>
            <a:endParaRPr lang="en-US" sz="12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A24591-94DC-E8FC-4AA3-F0F28461A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8385" y="7465372"/>
            <a:ext cx="2377646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946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Metrics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599605"/>
            <a:ext cx="755642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thoroughly assess DEVision's performance, we utilize a comprehensive suite of quantitative and qualitative metrics, ensuring both precision and practical applicability in real-world driving scenarios.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2741533"/>
            <a:ext cx="7556421" cy="1464826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0930" y="2741533"/>
            <a:ext cx="91440" cy="1464826"/>
          </a:xfrm>
          <a:prstGeom prst="roundRect">
            <a:avLst>
              <a:gd name="adj" fmla="val 88558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1077992" y="2957155"/>
            <a:ext cx="311658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Mean Squared Error (MSE)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992" y="3373993"/>
            <a:ext cx="705659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fundamental metric quantifying the average squared difference between predicted and actual gaze coordinates, emphasizing larger errors.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93790" y="4399121"/>
            <a:ext cx="7556421" cy="1464826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70930" y="4399121"/>
            <a:ext cx="91440" cy="1464826"/>
          </a:xfrm>
          <a:prstGeom prst="roundRect">
            <a:avLst>
              <a:gd name="adj" fmla="val 88558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1077992" y="4614743"/>
            <a:ext cx="321063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Mean Absolute Error (MAE)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77992" y="5031581"/>
            <a:ext cx="705659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the average absolute difference between predictions and ground truth, providing a more robust error indicator less sensitive to outliers.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3790" y="6056709"/>
            <a:ext cx="7556421" cy="1464826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70930" y="6056709"/>
            <a:ext cx="91440" cy="1464826"/>
          </a:xfrm>
          <a:prstGeom prst="roundRect">
            <a:avLst>
              <a:gd name="adj" fmla="val 88558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1077992" y="627233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Angular Error (°)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77992" y="6689169"/>
            <a:ext cx="705659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Crucial for gaze estimation, this metric calculates the angular deviation between the predicted and true 3D gaze vectors, expressed in degrees.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1395</Words>
  <Application>Microsoft Office PowerPoint</Application>
  <PresentationFormat>Custom</PresentationFormat>
  <Paragraphs>171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Inter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aniket singh</dc:creator>
  <cp:lastModifiedBy>aniket singh</cp:lastModifiedBy>
  <cp:revision>3</cp:revision>
  <dcterms:created xsi:type="dcterms:W3CDTF">2025-12-24T03:13:46Z</dcterms:created>
  <dcterms:modified xsi:type="dcterms:W3CDTF">2026-01-18T10:03:51Z</dcterms:modified>
</cp:coreProperties>
</file>